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2"/>
  </p:sldMasterIdLst>
  <p:notesMasterIdLst>
    <p:notesMasterId r:id="rId16"/>
  </p:notesMasterIdLst>
  <p:sldIdLst>
    <p:sldId id="267" r:id="rId3"/>
    <p:sldId id="274" r:id="rId4"/>
    <p:sldId id="257" r:id="rId5"/>
    <p:sldId id="268" r:id="rId6"/>
    <p:sldId id="269" r:id="rId7"/>
    <p:sldId id="270" r:id="rId8"/>
    <p:sldId id="272" r:id="rId9"/>
    <p:sldId id="271" r:id="rId10"/>
    <p:sldId id="273" r:id="rId11"/>
    <p:sldId id="275" r:id="rId12"/>
    <p:sldId id="276" r:id="rId13"/>
    <p:sldId id="277" r:id="rId14"/>
    <p:sldId id="266" r:id="rId15"/>
  </p:sldIdLst>
  <p:sldSz cx="9906000" cy="6858000" type="A4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00416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53" autoAdjust="0"/>
  </p:normalViewPr>
  <p:slideViewPr>
    <p:cSldViewPr snapToGrid="0">
      <p:cViewPr varScale="1">
        <p:scale>
          <a:sx n="84" d="100"/>
          <a:sy n="84" d="100"/>
        </p:scale>
        <p:origin x="1229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83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7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9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3385812" y="3053369"/>
            <a:ext cx="4733058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baseline="0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 hasCustomPrompt="1"/>
          </p:nvPr>
        </p:nvSpPr>
        <p:spPr>
          <a:xfrm>
            <a:off x="3385279" y="3551634"/>
            <a:ext cx="4733629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85279" y="5643416"/>
            <a:ext cx="3869459" cy="40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Автор</a:t>
            </a:r>
            <a:endParaRPr lang="ru-RU" dirty="0"/>
          </a:p>
        </p:txBody>
      </p:sp>
      <p:pic>
        <p:nvPicPr>
          <p:cNvPr id="9" name="image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385278" y="1220569"/>
            <a:ext cx="3056069" cy="845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97159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65731" y="366259"/>
            <a:ext cx="864588" cy="3626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68871" y="366259"/>
            <a:ext cx="7896860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 hasCustomPrompt="1"/>
          </p:nvPr>
        </p:nvSpPr>
        <p:spPr>
          <a:xfrm>
            <a:off x="668338" y="865188"/>
            <a:ext cx="7897812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68338" y="1862138"/>
            <a:ext cx="3887888" cy="423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4"/>
          </p:nvPr>
        </p:nvSpPr>
        <p:spPr>
          <a:xfrm>
            <a:off x="4677843" y="1862138"/>
            <a:ext cx="3887888" cy="423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206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65731" y="366259"/>
            <a:ext cx="864588" cy="36263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931338" y="1601258"/>
            <a:ext cx="7896860" cy="407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68871" y="366259"/>
            <a:ext cx="7896860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65731" y="366259"/>
            <a:ext cx="864588" cy="3626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68871" y="366259"/>
            <a:ext cx="7896860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 hasCustomPrompt="1"/>
          </p:nvPr>
        </p:nvSpPr>
        <p:spPr>
          <a:xfrm>
            <a:off x="668338" y="865188"/>
            <a:ext cx="7897812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68338" y="1862138"/>
            <a:ext cx="3704157" cy="423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4572000" y="1862138"/>
            <a:ext cx="6591300" cy="416718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287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д_спец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732946" y="2359105"/>
            <a:ext cx="4733058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baseline="0">
                <a:solidFill>
                  <a:schemeClr val="bg1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16" name="Объект 9"/>
          <p:cNvSpPr>
            <a:spLocks noGrp="1"/>
          </p:cNvSpPr>
          <p:nvPr>
            <p:ph sz="quarter" idx="14" hasCustomPrompt="1"/>
          </p:nvPr>
        </p:nvSpPr>
        <p:spPr>
          <a:xfrm>
            <a:off x="3732413" y="2857370"/>
            <a:ext cx="4733629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732413" y="5694218"/>
            <a:ext cx="3869459" cy="40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Автор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3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 оформление 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31627"/>
            <a:ext cx="8543925" cy="831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1038" y="2219325"/>
            <a:ext cx="8543925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681038" y="1263650"/>
            <a:ext cx="8620125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95285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9057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485855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981139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4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 оформление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31627"/>
            <a:ext cx="8543925" cy="831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1039" y="2219325"/>
            <a:ext cx="4040592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681038" y="1263650"/>
            <a:ext cx="8620125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95285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9057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485855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981139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5"/>
          </p:nvPr>
        </p:nvSpPr>
        <p:spPr>
          <a:xfrm>
            <a:off x="5260572" y="2219325"/>
            <a:ext cx="4040592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702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 оформление 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31627"/>
            <a:ext cx="8543925" cy="831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1039" y="2219325"/>
            <a:ext cx="4040592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681038" y="1263650"/>
            <a:ext cx="8620125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95285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9057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485855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981139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5029200" y="2219325"/>
            <a:ext cx="5337175" cy="36909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1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979399" y="6028655"/>
            <a:ext cx="287897" cy="2923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6" r:id="rId3"/>
    <p:sldLayoutId id="2147483663" r:id="rId4"/>
  </p:sldLayoutIdLst>
  <p:transition spd="med"/>
  <p:hf hdr="0" ftr="0" dt="0"/>
  <p:txStyles>
    <p:titleStyle>
      <a:lvl1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47642" marR="0" indent="-247642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4201" marR="0" indent="-288916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37268" marR="0" indent="-346698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71076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66361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861645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56930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52215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47500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95285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90570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485854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981139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476424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971709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466993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962278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logo_white.png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8629319" y="372110"/>
            <a:ext cx="865801" cy="363144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12964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9" r:id="rId2"/>
    <p:sldLayoutId id="2147483660" r:id="rId3"/>
    <p:sldLayoutId id="2147483661" r:id="rId4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relcomp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956082" y="3043441"/>
            <a:ext cx="8339666" cy="1176867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Предложение о </a:t>
            </a:r>
            <a:r>
              <a:rPr lang="ru-RU" sz="4000" kern="12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сотрудничестве:</a:t>
            </a:r>
          </a:p>
          <a:p>
            <a:pPr algn="ctr"/>
            <a:r>
              <a:rPr lang="ru-RU" sz="2400" kern="12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аренда (покупка) объектов электросетевого хозяйства*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6532686" y="6400017"/>
            <a:ext cx="3165230" cy="317306"/>
          </a:xfrm>
        </p:spPr>
        <p:txBody>
          <a:bodyPr/>
          <a:lstStyle/>
          <a:p>
            <a:pPr algn="ctr"/>
            <a:r>
              <a:rPr lang="ru-RU" sz="1400" dirty="0" smtClean="0"/>
              <a:t>*Не является публичной офертой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385279" y="5643416"/>
            <a:ext cx="3869459" cy="7150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169"/>
                </a:solidFill>
              </a:rPr>
              <a:t>ООО «ОРЭС-Березники»</a:t>
            </a:r>
          </a:p>
          <a:p>
            <a:pPr algn="ctr"/>
            <a:r>
              <a:rPr lang="ru-RU" dirty="0" smtClean="0">
                <a:solidFill>
                  <a:srgbClr val="004169"/>
                </a:solidFill>
              </a:rPr>
              <a:t>2018 г.</a:t>
            </a:r>
          </a:p>
          <a:p>
            <a:pPr algn="ctr"/>
            <a:endParaRPr lang="ru-RU" dirty="0">
              <a:solidFill>
                <a:srgbClr val="004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54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991552" cy="908626"/>
          </a:xfrm>
        </p:spPr>
        <p:txBody>
          <a:bodyPr/>
          <a:lstStyle/>
          <a:p>
            <a:r>
              <a:rPr lang="ru-RU" dirty="0"/>
              <a:t>5. Почему ООО «ОРЭС-Березники</a:t>
            </a:r>
            <a:r>
              <a:rPr lang="ru-RU" dirty="0" smtClean="0"/>
              <a:t>» -надежный </a:t>
            </a:r>
            <a:r>
              <a:rPr lang="ru-RU" dirty="0"/>
              <a:t>партнер?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5" descr="Jigsa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9" y="1022841"/>
            <a:ext cx="8458200" cy="523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48038" y="19891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83163" y="2016126"/>
            <a:ext cx="1439862" cy="9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16 330 тыс. </a:t>
            </a:r>
            <a:r>
              <a:rPr lang="ru-RU" altLang="ru-RU" sz="1400" b="1" dirty="0">
                <a:solidFill>
                  <a:srgbClr val="464646"/>
                </a:solidFill>
              </a:rPr>
              <a:t>руб.</a:t>
            </a:r>
            <a:r>
              <a:rPr lang="ru-RU" altLang="ru-RU" sz="1400" dirty="0">
                <a:solidFill>
                  <a:srgbClr val="464646"/>
                </a:solidFill>
              </a:rPr>
              <a:t> -инвестиции в </a:t>
            </a:r>
            <a:r>
              <a:rPr lang="ru-RU" altLang="ru-RU" sz="1400" dirty="0" smtClean="0">
                <a:solidFill>
                  <a:srgbClr val="464646"/>
                </a:solidFill>
              </a:rPr>
              <a:t>2014г.</a:t>
            </a:r>
            <a:endParaRPr lang="ru-RU" altLang="ru-RU" sz="1400" dirty="0">
              <a:solidFill>
                <a:srgbClr val="464646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05587" y="1980344"/>
            <a:ext cx="14700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300" b="1" dirty="0" smtClean="0">
                <a:solidFill>
                  <a:srgbClr val="464646"/>
                </a:solidFill>
              </a:rPr>
              <a:t>81 650 </a:t>
            </a:r>
            <a:r>
              <a:rPr lang="ru-RU" altLang="ru-RU" sz="1300" b="1" dirty="0" err="1" smtClean="0">
                <a:solidFill>
                  <a:srgbClr val="464646"/>
                </a:solidFill>
              </a:rPr>
              <a:t>тыс</a:t>
            </a:r>
            <a:r>
              <a:rPr lang="ru-RU" altLang="ru-RU" sz="1300" b="1" dirty="0" smtClean="0">
                <a:solidFill>
                  <a:srgbClr val="464646"/>
                </a:solidFill>
              </a:rPr>
              <a:t> </a:t>
            </a:r>
            <a:r>
              <a:rPr lang="ru-RU" altLang="ru-RU" sz="1300" b="1" dirty="0">
                <a:solidFill>
                  <a:srgbClr val="464646"/>
                </a:solidFill>
              </a:rPr>
              <a:t>руб.</a:t>
            </a:r>
            <a:r>
              <a:rPr lang="ru-RU" altLang="ru-RU" sz="1300" dirty="0">
                <a:solidFill>
                  <a:srgbClr val="464646"/>
                </a:solidFill>
              </a:rPr>
              <a:t> </a:t>
            </a:r>
            <a:r>
              <a:rPr lang="ru-RU" altLang="ru-RU" sz="1300" dirty="0" smtClean="0">
                <a:solidFill>
                  <a:srgbClr val="464646"/>
                </a:solidFill>
              </a:rPr>
              <a:t>– инвестиционный </a:t>
            </a:r>
            <a:r>
              <a:rPr lang="ru-RU" altLang="ru-RU" sz="1300" dirty="0">
                <a:solidFill>
                  <a:srgbClr val="464646"/>
                </a:solidFill>
              </a:rPr>
              <a:t>план на 2015-2019 гг.</a:t>
            </a:r>
            <a:r>
              <a:rPr lang="ru-RU" altLang="ru-RU" sz="1200" dirty="0">
                <a:solidFill>
                  <a:srgbClr val="464646"/>
                </a:solidFill>
              </a:rPr>
              <a:t> </a:t>
            </a:r>
            <a:r>
              <a:rPr lang="ru-RU" altLang="ru-RU" sz="1300" dirty="0">
                <a:solidFill>
                  <a:srgbClr val="464646"/>
                </a:solidFill>
              </a:rPr>
              <a:t> 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817688" y="3011063"/>
            <a:ext cx="143986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ru-RU" altLang="ru-RU" sz="1400" b="1" dirty="0" smtClean="0">
                <a:solidFill>
                  <a:srgbClr val="464646"/>
                </a:solidFill>
              </a:rPr>
              <a:t>619 км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ru-RU" altLang="ru-RU" sz="1400" dirty="0" smtClean="0">
                <a:solidFill>
                  <a:srgbClr val="464646"/>
                </a:solidFill>
              </a:rPr>
              <a:t>кабельных </a:t>
            </a:r>
            <a:r>
              <a:rPr lang="ru-RU" altLang="ru-RU" sz="1400" dirty="0">
                <a:solidFill>
                  <a:srgbClr val="464646"/>
                </a:solidFill>
              </a:rPr>
              <a:t>линий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05587" y="3019638"/>
            <a:ext cx="1495426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19 </a:t>
            </a:r>
            <a:r>
              <a:rPr lang="ru-RU" altLang="ru-RU" sz="1400" dirty="0" smtClean="0">
                <a:solidFill>
                  <a:srgbClr val="464646"/>
                </a:solidFill>
              </a:rPr>
              <a:t>распределитель-</a:t>
            </a:r>
            <a:r>
              <a:rPr lang="ru-RU" altLang="ru-RU" sz="1400" dirty="0" err="1" smtClean="0">
                <a:solidFill>
                  <a:srgbClr val="464646"/>
                </a:solidFill>
              </a:rPr>
              <a:t>ных</a:t>
            </a:r>
            <a:r>
              <a:rPr lang="ru-RU" altLang="ru-RU" sz="1400" dirty="0" smtClean="0">
                <a:solidFill>
                  <a:srgbClr val="464646"/>
                </a:solidFill>
              </a:rPr>
              <a:t> пунктов</a:t>
            </a:r>
            <a:endParaRPr lang="ru-RU" altLang="ru-RU" sz="1400" b="1" dirty="0">
              <a:solidFill>
                <a:srgbClr val="464646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938979" y="2989519"/>
            <a:ext cx="149542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</a:pPr>
            <a:r>
              <a:rPr lang="ru-RU" altLang="ru-RU" sz="1400" b="1" dirty="0" smtClean="0">
                <a:solidFill>
                  <a:srgbClr val="464646"/>
                </a:solidFill>
              </a:rPr>
              <a:t>363</a:t>
            </a:r>
            <a:endParaRPr lang="ru-RU" altLang="ru-RU" sz="1400" b="1" dirty="0">
              <a:solidFill>
                <a:srgbClr val="464646"/>
              </a:solidFill>
            </a:endParaRP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</a:pPr>
            <a:r>
              <a:rPr lang="ru-RU" altLang="ru-RU" sz="1400" dirty="0" smtClean="0">
                <a:solidFill>
                  <a:srgbClr val="464646"/>
                </a:solidFill>
              </a:rPr>
              <a:t>трансформа-</a:t>
            </a:r>
            <a:endParaRPr lang="ru-RU" altLang="ru-RU" sz="1400" dirty="0">
              <a:solidFill>
                <a:srgbClr val="464646"/>
              </a:solidFill>
            </a:endParaRP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торных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 подстанций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83163" y="4123858"/>
            <a:ext cx="150336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55254" y="4010687"/>
            <a:ext cx="1424195" cy="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99МВА-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200" dirty="0" smtClean="0">
                <a:solidFill>
                  <a:srgbClr val="464646"/>
                </a:solidFill>
              </a:rPr>
              <a:t>присоединенная мощность (по договорам потребителей</a:t>
            </a:r>
            <a:endParaRPr lang="ru-RU" altLang="ru-RU" sz="1200" dirty="0">
              <a:solidFill>
                <a:srgbClr val="464646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17688" y="4026693"/>
            <a:ext cx="15113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363912" y="1738547"/>
            <a:ext cx="1655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483138" y="3065180"/>
            <a:ext cx="1368425" cy="7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</a:pPr>
            <a:r>
              <a:rPr lang="ru-RU" altLang="ru-RU" sz="1400" b="1" dirty="0" smtClean="0">
                <a:solidFill>
                  <a:srgbClr val="464646"/>
                </a:solidFill>
              </a:rPr>
              <a:t>330,1 </a:t>
            </a:r>
            <a:r>
              <a:rPr lang="ru-RU" altLang="ru-RU" sz="1400" b="1" dirty="0">
                <a:solidFill>
                  <a:srgbClr val="464646"/>
                </a:solidFill>
              </a:rPr>
              <a:t>км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воздушных </a:t>
            </a:r>
            <a:r>
              <a:rPr lang="ru-RU" altLang="ru-RU" sz="1400" dirty="0">
                <a:solidFill>
                  <a:srgbClr val="464646"/>
                </a:solidFill>
              </a:rPr>
              <a:t>линий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627813" y="4199378"/>
            <a:ext cx="14732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Акционер -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>
                <a:solidFill>
                  <a:srgbClr val="464646"/>
                </a:solidFill>
              </a:rPr>
              <a:t>ООО «ОРЭС"</a:t>
            </a:r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1771650" y="1989138"/>
            <a:ext cx="160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9 октября 2014г.</a:t>
            </a:r>
            <a:r>
              <a:rPr lang="ru-RU" altLang="ru-RU" sz="1400" dirty="0" smtClean="0">
                <a:solidFill>
                  <a:srgbClr val="464646"/>
                </a:solidFill>
              </a:rPr>
              <a:t>-</a:t>
            </a:r>
            <a:endParaRPr lang="ru-RU" altLang="ru-RU" sz="1400" dirty="0">
              <a:solidFill>
                <a:srgbClr val="464646"/>
              </a:solidFill>
            </a:endParaRP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300" dirty="0">
                <a:solidFill>
                  <a:srgbClr val="464646"/>
                </a:solidFill>
              </a:rPr>
              <a:t>дата регистрации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300" dirty="0">
                <a:solidFill>
                  <a:srgbClr val="464646"/>
                </a:solidFill>
              </a:rPr>
              <a:t>компании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419476" y="1969186"/>
            <a:ext cx="1439862" cy="9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5 млн. руб.-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уставной капитал</a:t>
            </a:r>
            <a:endParaRPr lang="ru-RU" altLang="ru-RU" sz="1400" dirty="0">
              <a:solidFill>
                <a:srgbClr val="464646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074431" y="4044864"/>
            <a:ext cx="1439862" cy="9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343 Мвт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-установленная мощность</a:t>
            </a:r>
            <a:endParaRPr lang="ru-RU" altLang="ru-RU" sz="1400" dirty="0">
              <a:solidFill>
                <a:srgbClr val="464646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870134" y="4266974"/>
            <a:ext cx="142419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126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сотрудников</a:t>
            </a:r>
            <a:endParaRPr lang="ru-RU" altLang="ru-RU" sz="140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1708726"/>
          </a:xfrm>
        </p:spPr>
        <p:txBody>
          <a:bodyPr/>
          <a:lstStyle/>
          <a:p>
            <a:r>
              <a:rPr lang="ru-RU" dirty="0"/>
              <a:t>6. Где можно увидеть реальные результаты деятельности </a:t>
            </a:r>
            <a:r>
              <a:rPr lang="ru-RU" dirty="0" smtClean="0"/>
              <a:t>ООО «ОРЭС-Березники»?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Примеры построенных </a:t>
            </a:r>
            <a:r>
              <a:rPr lang="ru-RU" dirty="0" smtClean="0"/>
              <a:t>объектов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342069" y="2265903"/>
            <a:ext cx="26536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1000" b="1" dirty="0">
                <a:solidFill>
                  <a:schemeClr val="bg1"/>
                </a:solidFill>
              </a:rPr>
              <a:t>Реконструкция ЦРП, г. Горнозаводск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4" y="1821240"/>
            <a:ext cx="3374136" cy="1687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30" y="1919993"/>
            <a:ext cx="2977896" cy="2233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26" y="1223818"/>
            <a:ext cx="2843784" cy="2404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" y="3429000"/>
            <a:ext cx="3657600" cy="2432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78" y="4105275"/>
            <a:ext cx="4267200" cy="275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26" y="3556212"/>
            <a:ext cx="2544571" cy="2544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03" y="5392998"/>
            <a:ext cx="2378853" cy="14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5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4509798" cy="1708726"/>
          </a:xfrm>
        </p:spPr>
        <p:txBody>
          <a:bodyPr/>
          <a:lstStyle/>
          <a:p>
            <a:r>
              <a:rPr lang="ru-RU" dirty="0" smtClean="0"/>
              <a:t>Философия деятельности </a:t>
            </a:r>
            <a:r>
              <a:rPr lang="ru-RU" dirty="0"/>
              <a:t>ООО «ОРЭС-Березники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889631" y="5959406"/>
            <a:ext cx="377665" cy="430887"/>
          </a:xfrm>
        </p:spPr>
        <p:txBody>
          <a:bodyPr/>
          <a:lstStyle/>
          <a:p>
            <a:fld id="{86CB4B4D-7CA3-9044-876B-883B54F8677D}" type="slidenum">
              <a:rPr lang="ru-RU" sz="2200" smtClean="0"/>
              <a:t>12</a:t>
            </a:fld>
            <a:endParaRPr lang="ru-RU" sz="220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88023" y="1642569"/>
            <a:ext cx="786911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Наша стратегическая цель</a:t>
            </a:r>
            <a:r>
              <a:rPr lang="ru-RU" altLang="ru-RU" sz="2200" dirty="0">
                <a:solidFill>
                  <a:schemeClr val="bg1"/>
                </a:solidFill>
              </a:rPr>
              <a:t> – являться крупнейшей </a:t>
            </a:r>
            <a:r>
              <a:rPr lang="ru-RU" altLang="ru-RU" sz="2200" dirty="0" smtClean="0">
                <a:solidFill>
                  <a:schemeClr val="bg1"/>
                </a:solidFill>
              </a:rPr>
              <a:t>надежной </a:t>
            </a:r>
            <a:r>
              <a:rPr lang="ru-RU" altLang="ru-RU" sz="2200" dirty="0">
                <a:solidFill>
                  <a:schemeClr val="bg1"/>
                </a:solidFill>
              </a:rPr>
              <a:t>частной компанией, ведущей эффективную деятельность  в сфере коммунальной </a:t>
            </a:r>
            <a:r>
              <a:rPr lang="ru-RU" altLang="ru-RU" sz="2200" dirty="0" smtClean="0">
                <a:solidFill>
                  <a:schemeClr val="bg1"/>
                </a:solidFill>
              </a:rPr>
              <a:t>энергетики, обладающей </a:t>
            </a:r>
            <a:r>
              <a:rPr lang="ru-RU" altLang="ru-RU" sz="2200" dirty="0">
                <a:solidFill>
                  <a:schemeClr val="bg1"/>
                </a:solidFill>
              </a:rPr>
              <a:t>доверием клиентов и сотрудников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88024" y="3490544"/>
            <a:ext cx="78691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Наш принцип</a:t>
            </a:r>
            <a:r>
              <a:rPr lang="ru-RU" altLang="ru-RU" sz="2200" dirty="0">
                <a:solidFill>
                  <a:schemeClr val="bg1"/>
                </a:solidFill>
              </a:rPr>
              <a:t> - повышение качества и надежности функционирования энергетических объектов </a:t>
            </a:r>
            <a:r>
              <a:rPr lang="ru-RU" altLang="ru-RU" sz="2200" dirty="0" smtClean="0">
                <a:solidFill>
                  <a:schemeClr val="bg1"/>
                </a:solidFill>
              </a:rPr>
              <a:t>города Березники.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88023" y="4812320"/>
            <a:ext cx="78691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Наша миссия</a:t>
            </a:r>
            <a:r>
              <a:rPr lang="ru-RU" altLang="ru-RU" sz="2200" dirty="0">
                <a:solidFill>
                  <a:schemeClr val="bg1"/>
                </a:solidFill>
              </a:rPr>
              <a:t> - создание условий для обеспечения комплексного </a:t>
            </a:r>
            <a:r>
              <a:rPr lang="ru-RU" altLang="ru-RU" sz="2200" dirty="0" smtClean="0">
                <a:solidFill>
                  <a:schemeClr val="bg1"/>
                </a:solidFill>
              </a:rPr>
              <a:t>развития нашего города.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61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defRPr sz="7200" b="1">
                <a:solidFill>
                  <a:srgbClr val="FFFFFF"/>
                </a:solidFill>
              </a:defRPr>
            </a:pPr>
            <a:r>
              <a:rPr lang="ru-RU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  <a:endParaRPr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13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8649" y="1354018"/>
            <a:ext cx="8229600" cy="5292969"/>
          </a:xfrm>
          <a:prstGeom prst="rect">
            <a:avLst/>
          </a:prstGeom>
        </p:spPr>
        <p:txBody>
          <a:bodyPr/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0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b="1" dirty="0" smtClean="0">
                <a:solidFill>
                  <a:schemeClr val="bg2"/>
                </a:solidFill>
              </a:rPr>
              <a:t>Наши контакты: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Адрес: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618400, </a:t>
            </a:r>
            <a:r>
              <a:rPr lang="ru-RU" altLang="ru-RU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г.Березники</a:t>
            </a: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, </a:t>
            </a:r>
            <a:r>
              <a:rPr lang="ru-RU" altLang="ru-RU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ул.Пятилетки</a:t>
            </a: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, 13А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Телефон\факс: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+7(3424) 25-53-93, 26-26-27</a:t>
            </a:r>
            <a:endParaRPr lang="ru-RU" altLang="ru-RU" sz="1400" dirty="0" smtClean="0">
              <a:solidFill>
                <a:schemeClr val="bg2"/>
              </a:solidFill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400" dirty="0" smtClean="0">
              <a:solidFill>
                <a:schemeClr val="bg2"/>
              </a:solidFill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E-mail</a:t>
            </a: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:</a:t>
            </a: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800" dirty="0">
                <a:solidFill>
                  <a:schemeClr val="bg2"/>
                </a:solidFill>
                <a:latin typeface="Calibri" panose="020F0502020204030204" pitchFamily="34" charset="0"/>
                <a:hlinkClick r:id="rId2"/>
              </a:rPr>
              <a:t>http://</a:t>
            </a: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  <a:hlinkClick r:id="rId2"/>
              </a:rPr>
              <a:t>www.berelcomp.ru</a:t>
            </a:r>
            <a:endParaRPr lang="ru-RU" altLang="ru-RU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Сайт:  </a:t>
            </a: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http://berezniki.webizi.ru</a:t>
            </a:r>
            <a:r>
              <a:rPr lang="en-US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/</a:t>
            </a:r>
            <a:endParaRPr lang="en-US" altLang="ru-RU" sz="1400" dirty="0" smtClean="0">
              <a:solidFill>
                <a:schemeClr val="bg2"/>
              </a:solidFill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Руководитель ООО «ОРЭС-Березники»: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Главный управляющий директор   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Дубровских Владимир Иванович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Контактное лицо по вопросам, связанным с предложением о сотрудничестве: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Главный  инженер Романцов Андрей Владимирович</a:t>
            </a:r>
            <a:endParaRPr lang="ru-RU" altLang="ru-RU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тел. </a:t>
            </a: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+7(3424) 25-53-93 </a:t>
            </a: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(доб. </a:t>
            </a: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3103) ,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моб.+7 (912) 88-28-813</a:t>
            </a:r>
            <a:endParaRPr lang="ru-RU" altLang="ru-RU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ru-RU" sz="1400" dirty="0" smtClean="0">
              <a:solidFill>
                <a:schemeClr val="bg2"/>
              </a:solidFill>
            </a:endParaRPr>
          </a:p>
          <a:p>
            <a:pPr marL="354013" lvl="1" indent="-179388" algn="ctr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6" y="882013"/>
            <a:ext cx="5601676" cy="56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49984" y="950628"/>
            <a:ext cx="7896860" cy="4509395"/>
          </a:xfrm>
        </p:spPr>
        <p:txBody>
          <a:bodyPr/>
          <a:lstStyle/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Вы - собственник (владелец) объектов электросетевого хозяйства</a:t>
            </a:r>
            <a:r>
              <a:rPr lang="ru-RU" sz="2400" dirty="0" smtClean="0">
                <a:solidFill>
                  <a:srgbClr val="464646"/>
                </a:solidFill>
              </a:rPr>
              <a:t>?</a:t>
            </a:r>
            <a:endParaRPr lang="ru-RU" sz="2400" dirty="0">
              <a:solidFill>
                <a:srgbClr val="464646"/>
              </a:solidFill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Вы ищете пути оптимизации затрат и получения дополнительных доходов</a:t>
            </a:r>
            <a:r>
              <a:rPr lang="ru-RU" sz="2400" dirty="0" smtClean="0">
                <a:solidFill>
                  <a:srgbClr val="464646"/>
                </a:solidFill>
              </a:rPr>
              <a:t>?</a:t>
            </a:r>
            <a:endParaRPr lang="ru-RU" sz="2400" dirty="0">
              <a:solidFill>
                <a:srgbClr val="464646"/>
              </a:solidFill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Вы хотите снять ответственность за эксплуатацию электросетевого имущества</a:t>
            </a:r>
            <a:r>
              <a:rPr lang="ru-RU" sz="2400" dirty="0" smtClean="0">
                <a:solidFill>
                  <a:srgbClr val="464646"/>
                </a:solidFill>
              </a:rPr>
              <a:t>?</a:t>
            </a:r>
            <a:endParaRPr lang="ru-RU" sz="2400" dirty="0">
              <a:solidFill>
                <a:srgbClr val="464646"/>
              </a:solidFill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Ваша организация не соответствует критериям отнесения к ТСО в соответствии с  Постановлением Правительства РФ от 28.02.2015 № 184?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109728"/>
            <a:r>
              <a:rPr lang="ru-RU" sz="2400" b="1" dirty="0" smtClean="0">
                <a:solidFill>
                  <a:srgbClr val="0070C0"/>
                </a:solidFill>
              </a:rPr>
              <a:t>Тогда </a:t>
            </a:r>
            <a:r>
              <a:rPr lang="ru-RU" sz="2400" b="1" dirty="0">
                <a:solidFill>
                  <a:srgbClr val="0070C0"/>
                </a:solidFill>
              </a:rPr>
              <a:t>это предложение для Вас!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Предложение о сотрудничестве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Picture 2" descr="http://www.nepsite.ru/sites/default/files/images/imagefild/utd/28194/vop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4895449"/>
            <a:ext cx="1687504" cy="16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96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4156" y="1216494"/>
            <a:ext cx="8188263" cy="155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148" tIns="37148" rIns="37148" bIns="37148">
            <a:spAutoFit/>
          </a:bodyPr>
          <a:lstStyle/>
          <a:p>
            <a:pPr marL="109728"/>
            <a:r>
              <a:rPr lang="ru-RU" sz="2400" b="1" dirty="0" smtClean="0">
                <a:solidFill>
                  <a:srgbClr val="0070C0"/>
                </a:solidFill>
              </a:rPr>
              <a:t>ООО «ОРЭС-Березники»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464646"/>
                </a:solidFill>
              </a:rPr>
              <a:t>приглашает к сотрудничеству собственников объектов электросетевого имущества  по вопросам  аренды и (или) приобретения в собственность электросетевого имущества (ГПП, ТП</a:t>
            </a:r>
            <a:r>
              <a:rPr lang="ru-RU" sz="2400" dirty="0" smtClean="0">
                <a:solidFill>
                  <a:srgbClr val="464646"/>
                </a:solidFill>
              </a:rPr>
              <a:t>, РП, </a:t>
            </a:r>
            <a:r>
              <a:rPr lang="ru-RU" sz="2400" dirty="0">
                <a:solidFill>
                  <a:srgbClr val="464646"/>
                </a:solidFill>
              </a:rPr>
              <a:t>ВЛ, КЛ</a:t>
            </a:r>
            <a:r>
              <a:rPr lang="ru-RU" sz="2400" dirty="0" smtClean="0">
                <a:solidFill>
                  <a:srgbClr val="464646"/>
                </a:solidFill>
              </a:rPr>
              <a:t>)</a:t>
            </a:r>
            <a:endParaRPr lang="ru-RU" sz="2400" dirty="0">
              <a:solidFill>
                <a:srgbClr val="464646"/>
              </a:solidFill>
            </a:endParaRPr>
          </a:p>
        </p:txBody>
      </p:sp>
      <p:sp>
        <p:nvSpPr>
          <p:cNvPr id="6" name="Shape 124"/>
          <p:cNvSpPr/>
          <p:nvPr/>
        </p:nvSpPr>
        <p:spPr>
          <a:xfrm>
            <a:off x="754156" y="547217"/>
            <a:ext cx="7429500" cy="621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529" rIns="49529">
            <a:normAutofit/>
          </a:bodyPr>
          <a:lstStyle/>
          <a:p>
            <a:pPr>
              <a:lnSpc>
                <a:spcPct val="90000"/>
              </a:lnSpc>
              <a:defRPr sz="3000" b="1">
                <a:solidFill>
                  <a:srgbClr val="004169"/>
                </a:solidFill>
              </a:defRPr>
            </a:pPr>
            <a:r>
              <a:rPr lang="ru-RU" sz="3000" dirty="0"/>
              <a:t>Предложение о сотрудничестве</a:t>
            </a:r>
            <a:endParaRPr sz="3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pic>
        <p:nvPicPr>
          <p:cNvPr id="11" name="Picture 11" descr="http://img-fotki.yandex.ru/get/6600/155078962.0/0_7ebe9_38fb582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6" y="3042139"/>
            <a:ext cx="3348452" cy="22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U:\Отдел технического развития и инвестиций\Красильников\ОТРиИ\ФОТО\Фото 2012 год\2012 от Валеры\Фото0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29" y="3687213"/>
            <a:ext cx="3784773" cy="289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3" y="2768843"/>
            <a:ext cx="3223602" cy="24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737907" y="1900197"/>
            <a:ext cx="7896860" cy="4263211"/>
          </a:xfrm>
        </p:spPr>
        <p:txBody>
          <a:bodyPr/>
          <a:lstStyle/>
          <a:p>
            <a:r>
              <a:rPr lang="ru-RU" sz="2000" dirty="0" smtClean="0">
                <a:solidFill>
                  <a:srgbClr val="464646"/>
                </a:solidFill>
              </a:rPr>
              <a:t>1. Какие </a:t>
            </a:r>
            <a:r>
              <a:rPr lang="ru-RU" sz="2000" dirty="0">
                <a:solidFill>
                  <a:srgbClr val="464646"/>
                </a:solidFill>
              </a:rPr>
              <a:t>выгоды несет в себе предложение о сотрудничестве?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2. В </a:t>
            </a:r>
            <a:r>
              <a:rPr lang="ru-RU" sz="2000" dirty="0">
                <a:solidFill>
                  <a:srgbClr val="464646"/>
                </a:solidFill>
              </a:rPr>
              <a:t>чем интерес </a:t>
            </a:r>
            <a:r>
              <a:rPr lang="ru-RU" sz="2000" dirty="0" smtClean="0">
                <a:solidFill>
                  <a:srgbClr val="464646"/>
                </a:solidFill>
              </a:rPr>
              <a:t>ООО «ОРЭС-Березники»?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3. Почему </a:t>
            </a:r>
            <a:r>
              <a:rPr lang="ru-RU" sz="2000" dirty="0">
                <a:solidFill>
                  <a:srgbClr val="464646"/>
                </a:solidFill>
              </a:rPr>
              <a:t>ООО «ОРЭС-Березники» </a:t>
            </a:r>
            <a:r>
              <a:rPr lang="ru-RU" sz="2000" dirty="0" smtClean="0">
                <a:solidFill>
                  <a:srgbClr val="464646"/>
                </a:solidFill>
              </a:rPr>
              <a:t>- это </a:t>
            </a:r>
            <a:r>
              <a:rPr lang="ru-RU" sz="2000" dirty="0">
                <a:solidFill>
                  <a:srgbClr val="464646"/>
                </a:solidFill>
              </a:rPr>
              <a:t>профессиональный участник рынка?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4. Чем </a:t>
            </a:r>
            <a:r>
              <a:rPr lang="ru-RU" sz="2000" dirty="0">
                <a:solidFill>
                  <a:srgbClr val="464646"/>
                </a:solidFill>
              </a:rPr>
              <a:t>занимается ООО «ОРЭС-Березники»?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5. Почему </a:t>
            </a:r>
            <a:r>
              <a:rPr lang="ru-RU" sz="2000" dirty="0">
                <a:solidFill>
                  <a:srgbClr val="464646"/>
                </a:solidFill>
              </a:rPr>
              <a:t>ООО «ОРЭС-Березники» – надежный партнер?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6. Где </a:t>
            </a:r>
            <a:r>
              <a:rPr lang="ru-RU" sz="2000" dirty="0">
                <a:solidFill>
                  <a:srgbClr val="464646"/>
                </a:solidFill>
              </a:rPr>
              <a:t>можно увидеть реальные результаты деятельности ООО «ОРЭС-Березники»?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7. Куда </a:t>
            </a:r>
            <a:r>
              <a:rPr lang="ru-RU" sz="2000" dirty="0">
                <a:solidFill>
                  <a:srgbClr val="464646"/>
                </a:solidFill>
              </a:rPr>
              <a:t>обращаться с вопросами</a:t>
            </a:r>
            <a:r>
              <a:rPr lang="ru-RU" sz="2000" dirty="0" smtClean="0">
                <a:solidFill>
                  <a:srgbClr val="464646"/>
                </a:solidFill>
              </a:rPr>
              <a:t>?</a:t>
            </a:r>
          </a:p>
          <a:p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Мы сможем дать ответы!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94" y="4765430"/>
            <a:ext cx="2173015" cy="176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Ваши возможные вопросы по предложению аренды и (или) приобретению в собственность электросетевого </a:t>
            </a:r>
            <a:r>
              <a:rPr lang="ru-RU" dirty="0" smtClean="0"/>
              <a:t>имущества: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89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472961" y="1009981"/>
            <a:ext cx="5987561" cy="4619257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Собственник электросетевого имущества: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</a:t>
            </a:r>
            <a:r>
              <a:rPr lang="ru-RU" sz="2000" dirty="0">
                <a:solidFill>
                  <a:srgbClr val="464646"/>
                </a:solidFill>
              </a:rPr>
              <a:t>профессиональное обслуживание собственных объектов электросетевого </a:t>
            </a:r>
            <a:r>
              <a:rPr lang="ru-RU" sz="2000" dirty="0" smtClean="0">
                <a:solidFill>
                  <a:srgbClr val="464646"/>
                </a:solidFill>
              </a:rPr>
              <a:t>хозяйства;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исключает </a:t>
            </a:r>
            <a:r>
              <a:rPr lang="ru-RU" sz="2000" dirty="0">
                <a:solidFill>
                  <a:srgbClr val="464646"/>
                </a:solidFill>
              </a:rPr>
              <a:t>затраты на обслуживание </a:t>
            </a:r>
            <a:r>
              <a:rPr lang="ru-RU" sz="2000" dirty="0" smtClean="0">
                <a:solidFill>
                  <a:srgbClr val="464646"/>
                </a:solidFill>
              </a:rPr>
              <a:t>имущества;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экономит </a:t>
            </a:r>
            <a:r>
              <a:rPr lang="ru-RU" sz="2000" dirty="0">
                <a:solidFill>
                  <a:srgbClr val="464646"/>
                </a:solidFill>
              </a:rPr>
              <a:t>на  оплате  электроэнергии, связанной с компенсацией потерь в </a:t>
            </a:r>
            <a:r>
              <a:rPr lang="ru-RU" sz="2000" dirty="0" smtClean="0">
                <a:solidFill>
                  <a:srgbClr val="464646"/>
                </a:solidFill>
              </a:rPr>
              <a:t>сетях;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передает </a:t>
            </a:r>
            <a:r>
              <a:rPr lang="ru-RU" sz="2000" dirty="0">
                <a:solidFill>
                  <a:srgbClr val="464646"/>
                </a:solidFill>
              </a:rPr>
              <a:t>ответственность за безаварийное и бесперебойное </a:t>
            </a:r>
            <a:r>
              <a:rPr lang="ru-RU" sz="2000" dirty="0" smtClean="0">
                <a:solidFill>
                  <a:srgbClr val="464646"/>
                </a:solidFill>
              </a:rPr>
              <a:t>электроснабжение;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</a:t>
            </a:r>
            <a:r>
              <a:rPr lang="ru-RU" sz="2000" dirty="0">
                <a:solidFill>
                  <a:srgbClr val="464646"/>
                </a:solidFill>
              </a:rPr>
              <a:t>арендную плату за пользование </a:t>
            </a:r>
            <a:r>
              <a:rPr lang="ru-RU" sz="2000" dirty="0" smtClean="0">
                <a:solidFill>
                  <a:srgbClr val="464646"/>
                </a:solidFill>
              </a:rPr>
              <a:t>имуществом;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гибкие условия сотрудничества;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сотрудничает </a:t>
            </a:r>
            <a:r>
              <a:rPr lang="ru-RU" sz="2000" dirty="0">
                <a:solidFill>
                  <a:srgbClr val="464646"/>
                </a:solidFill>
              </a:rPr>
              <a:t>с надежным, зарекомендовавшим себя </a:t>
            </a:r>
            <a:r>
              <a:rPr lang="ru-RU" sz="2000" dirty="0" smtClean="0">
                <a:solidFill>
                  <a:srgbClr val="464646"/>
                </a:solidFill>
              </a:rPr>
              <a:t>партнером.</a:t>
            </a:r>
            <a:endParaRPr lang="ru-RU" sz="2000" dirty="0">
              <a:solidFill>
                <a:srgbClr val="464646"/>
              </a:solidFill>
            </a:endParaRPr>
          </a:p>
          <a:p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1. Выгоды предложения для собственника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pic>
        <p:nvPicPr>
          <p:cNvPr id="2052" name="Picture 4" descr="http://ryazan-info.ru/s_images/14934784086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" y="2250830"/>
            <a:ext cx="2738552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766" y="5699577"/>
            <a:ext cx="84384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4169"/>
                </a:solidFill>
              </a:rPr>
              <a:t>Экономический </a:t>
            </a:r>
            <a:r>
              <a:rPr lang="ru-RU" dirty="0">
                <a:solidFill>
                  <a:srgbClr val="004169"/>
                </a:solidFill>
              </a:rPr>
              <a:t>эффект от сотрудничества с крупной сетевой </a:t>
            </a:r>
            <a:r>
              <a:rPr lang="ru-RU" sz="2000" dirty="0">
                <a:solidFill>
                  <a:srgbClr val="004169"/>
                </a:solidFill>
              </a:rPr>
              <a:t>организацией</a:t>
            </a:r>
            <a:r>
              <a:rPr lang="ru-RU" dirty="0">
                <a:solidFill>
                  <a:srgbClr val="004169"/>
                </a:solidFill>
              </a:rPr>
              <a:t> может значительно превосходить результаты самостоятельного тарифного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50751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ym1579u.mskobr.ru/images/iStock_000019166661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8" y="4094164"/>
            <a:ext cx="466725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2. Выгоды для </a:t>
            </a:r>
            <a:r>
              <a:rPr lang="ru-RU" dirty="0"/>
              <a:t>ООО «ОРЭС-Березники»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1"/>
          </p:nvPr>
        </p:nvSpPr>
        <p:spPr>
          <a:xfrm>
            <a:off x="1019908" y="1458383"/>
            <a:ext cx="8299939" cy="2155256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ООО «ОРЭС-Березники</a:t>
            </a:r>
            <a:r>
              <a:rPr lang="ru-RU" sz="2000" b="1" dirty="0" smtClean="0">
                <a:solidFill>
                  <a:srgbClr val="0070C0"/>
                </a:solidFill>
              </a:rPr>
              <a:t>»: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интегрирует </a:t>
            </a:r>
            <a:r>
              <a:rPr lang="ru-RU" sz="2000" dirty="0">
                <a:solidFill>
                  <a:srgbClr val="464646"/>
                </a:solidFill>
              </a:rPr>
              <a:t>принимаемые объекты электросетевого хозяйства в единую сеть, повышает надежность и качество оказываемых </a:t>
            </a:r>
            <a:r>
              <a:rPr lang="ru-RU" sz="2000" dirty="0" smtClean="0">
                <a:solidFill>
                  <a:srgbClr val="464646"/>
                </a:solidFill>
              </a:rPr>
              <a:t>услуг;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увеличивает </a:t>
            </a:r>
            <a:r>
              <a:rPr lang="ru-RU" sz="2000" dirty="0">
                <a:solidFill>
                  <a:srgbClr val="464646"/>
                </a:solidFill>
              </a:rPr>
              <a:t>объем бизнеса и долю на </a:t>
            </a:r>
            <a:r>
              <a:rPr lang="ru-RU" sz="2000" dirty="0" smtClean="0">
                <a:solidFill>
                  <a:srgbClr val="464646"/>
                </a:solidFill>
              </a:rPr>
              <a:t>рынке;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</a:t>
            </a:r>
            <a:r>
              <a:rPr lang="ru-RU" sz="2000" dirty="0">
                <a:solidFill>
                  <a:srgbClr val="464646"/>
                </a:solidFill>
              </a:rPr>
              <a:t>синергетический эффект от интеграции: эксплуатационные мощности уже </a:t>
            </a:r>
            <a:r>
              <a:rPr lang="ru-RU" sz="2000" dirty="0" smtClean="0">
                <a:solidFill>
                  <a:srgbClr val="464646"/>
                </a:solidFill>
              </a:rPr>
              <a:t>созданы.</a:t>
            </a:r>
            <a:endParaRPr lang="ru-RU" sz="200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91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24254" y="1601258"/>
            <a:ext cx="8203944" cy="4079875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ru-RU" sz="2000" b="1" kern="1200" dirty="0">
                <a:solidFill>
                  <a:prstClr val="white"/>
                </a:solidFill>
                <a:ea typeface="+mn-ea"/>
                <a:cs typeface="+mn-cs"/>
              </a:rPr>
              <a:t>Наименование</a:t>
            </a:r>
          </a:p>
          <a:p>
            <a:pPr algn="ctr"/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908626"/>
          </a:xfrm>
        </p:spPr>
        <p:txBody>
          <a:bodyPr/>
          <a:lstStyle/>
          <a:p>
            <a:r>
              <a:rPr lang="ru-RU" dirty="0" smtClean="0"/>
              <a:t>3. Почему </a:t>
            </a:r>
            <a:r>
              <a:rPr lang="ru-RU" dirty="0"/>
              <a:t>ООО «ОРЭС-Березники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профессиональный участник рынка?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8409" y="1291615"/>
            <a:ext cx="8950568" cy="4642841"/>
          </a:xfrm>
          <a:prstGeom prst="rect">
            <a:avLst/>
          </a:prstGeom>
        </p:spPr>
        <p:txBody>
          <a:bodyPr lIns="90000" tIns="46800" rIns="90000" bIns="46800"/>
          <a:lstStyle>
            <a:lvl1pPr marL="247642" marR="0" indent="-247642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4201" marR="0" indent="-288916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37268" marR="0" indent="-346698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871076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366361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861645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356930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52215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47500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 hangingPunct="1">
              <a:buFont typeface="Times New Roman" pitchFamily="18" charset="0"/>
              <a:buNone/>
            </a:pPr>
            <a:r>
              <a:rPr lang="ru-RU" altLang="ru-RU" sz="1600" i="1" dirty="0" smtClean="0">
                <a:solidFill>
                  <a:srgbClr val="464646"/>
                </a:solidFill>
              </a:rPr>
              <a:t>	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ООО «Объединенный региональные электрические сети Березники»</a:t>
            </a:r>
            <a:r>
              <a:rPr lang="ru-RU" altLang="ru-RU" sz="1600" dirty="0" smtClean="0">
                <a:solidFill>
                  <a:srgbClr val="464646"/>
                </a:solidFill>
              </a:rPr>
              <a:t> (</a:t>
            </a:r>
            <a:r>
              <a:rPr lang="ru-RU" sz="1600" dirty="0">
                <a:solidFill>
                  <a:srgbClr val="464646"/>
                </a:solidFill>
              </a:rPr>
              <a:t>ООО «ОРЭС-Березники»</a:t>
            </a:r>
            <a:r>
              <a:rPr lang="ru-RU" altLang="ru-RU" sz="1600" dirty="0" smtClean="0">
                <a:solidFill>
                  <a:srgbClr val="464646"/>
                </a:solidFill>
              </a:rPr>
              <a:t>) - территориальная сетевая организация, зарегистрирована </a:t>
            </a:r>
            <a:r>
              <a:rPr lang="ru-RU" altLang="ru-RU" sz="1600" dirty="0">
                <a:solidFill>
                  <a:srgbClr val="464646"/>
                </a:solidFill>
              </a:rPr>
              <a:t>09 октября  2014 </a:t>
            </a:r>
            <a:r>
              <a:rPr lang="ru-RU" altLang="ru-RU" sz="1600" dirty="0" smtClean="0">
                <a:solidFill>
                  <a:srgbClr val="464646"/>
                </a:solidFill>
              </a:rPr>
              <a:t>года. 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      Компания создавалась при поддержке и участии муниципальных и региональных властей.  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>
                <a:solidFill>
                  <a:srgbClr val="464646"/>
                </a:solidFill>
              </a:rPr>
              <a:t>	</a:t>
            </a:r>
            <a:r>
              <a:rPr lang="ru-RU" altLang="ru-RU" sz="1600" dirty="0" smtClean="0">
                <a:solidFill>
                  <a:srgbClr val="464646"/>
                </a:solidFill>
              </a:rPr>
              <a:t>Перед предприятием  были поставлены следующие задачи: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	- выведение муниципальных электросетевых комплексов из депрессивного состояния;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	- решение проблем изношенности сетей,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	- повышение надежности энергоснабжения. </a:t>
            </a:r>
          </a:p>
          <a:p>
            <a:pPr marL="0" indent="0" algn="just">
              <a:buNone/>
            </a:pPr>
            <a:endParaRPr lang="ru-RU" altLang="ru-RU" sz="1600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деятельности предприятия делается на повышение надежности, качества, безопасности энергоснабжения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города Березники.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hangingPunct="1">
              <a:buFont typeface="Times New Roman" pitchFamily="18" charset="0"/>
              <a:buNone/>
            </a:pPr>
            <a:endParaRPr lang="ru-RU" altLang="ru-RU" sz="1400" i="1" dirty="0" smtClean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8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69" y="835546"/>
            <a:ext cx="5273675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6191249" y="3588953"/>
            <a:ext cx="1495425" cy="292323"/>
          </a:xfrm>
          <a:prstGeom prst="borderCallout2">
            <a:avLst>
              <a:gd name="adj1" fmla="val 28157"/>
              <a:gd name="adj2" fmla="val -1500"/>
              <a:gd name="adj3" fmla="val 30412"/>
              <a:gd name="adj4" fmla="val -9574"/>
              <a:gd name="adj5" fmla="val 50500"/>
              <a:gd name="adj6" fmla="val -34092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err="1" smtClean="0">
                <a:solidFill>
                  <a:srgbClr val="333399"/>
                </a:solidFill>
              </a:rPr>
              <a:t>Губаха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191249" y="2996952"/>
            <a:ext cx="1495425" cy="317872"/>
          </a:xfrm>
          <a:prstGeom prst="borderCallout2">
            <a:avLst>
              <a:gd name="adj1" fmla="val 20000"/>
              <a:gd name="adj2" fmla="val -5097"/>
              <a:gd name="adj3" fmla="val 20000"/>
              <a:gd name="adj4" fmla="val -7431"/>
              <a:gd name="adj5" fmla="val 168283"/>
              <a:gd name="adj6" fmla="val -33105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err="1" smtClean="0">
                <a:solidFill>
                  <a:srgbClr val="333399"/>
                </a:solidFill>
              </a:rPr>
              <a:t>Кизел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6183759" y="4169917"/>
            <a:ext cx="1470025" cy="323378"/>
          </a:xfrm>
          <a:prstGeom prst="borderCallout2">
            <a:avLst>
              <a:gd name="adj1" fmla="val 26954"/>
              <a:gd name="adj2" fmla="val -74"/>
              <a:gd name="adj3" fmla="val 39426"/>
              <a:gd name="adj4" fmla="val -3588"/>
              <a:gd name="adj5" fmla="val 18242"/>
              <a:gd name="adj6" fmla="val -11943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Горнозаводск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187281" y="4797152"/>
            <a:ext cx="1470025" cy="289842"/>
          </a:xfrm>
          <a:prstGeom prst="borderCallout2">
            <a:avLst>
              <a:gd name="adj1" fmla="val 42352"/>
              <a:gd name="adj2" fmla="val -1949"/>
              <a:gd name="adj3" fmla="val 46204"/>
              <a:gd name="adj4" fmla="val -5069"/>
              <a:gd name="adj5" fmla="val -239823"/>
              <a:gd name="adj6" fmla="val -28860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Гремячинск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1843906" y="3652217"/>
            <a:ext cx="1495425" cy="278954"/>
          </a:xfrm>
          <a:prstGeom prst="borderCallout2">
            <a:avLst>
              <a:gd name="adj1" fmla="val 18000"/>
              <a:gd name="adj2" fmla="val 105097"/>
              <a:gd name="adj3" fmla="val 18000"/>
              <a:gd name="adj4" fmla="val 111995"/>
              <a:gd name="adj5" fmla="val 299631"/>
              <a:gd name="adj6" fmla="val 16254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Верещагино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1832496" y="4221089"/>
            <a:ext cx="1495425" cy="288032"/>
          </a:xfrm>
          <a:prstGeom prst="borderCallout2">
            <a:avLst>
              <a:gd name="adj1" fmla="val 30000"/>
              <a:gd name="adj2" fmla="val 105097"/>
              <a:gd name="adj3" fmla="val 30000"/>
              <a:gd name="adj4" fmla="val 111569"/>
              <a:gd name="adj5" fmla="val 161922"/>
              <a:gd name="adj6" fmla="val 164053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Очер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>
            <a:off x="1843906" y="5371034"/>
            <a:ext cx="1495425" cy="290337"/>
          </a:xfrm>
          <a:prstGeom prst="borderCallout2">
            <a:avLst>
              <a:gd name="adj1" fmla="val 18750"/>
              <a:gd name="adj2" fmla="val 105097"/>
              <a:gd name="adj3" fmla="val 18750"/>
              <a:gd name="adj4" fmla="val 110403"/>
              <a:gd name="adj5" fmla="val 131095"/>
              <a:gd name="adj6" fmla="val 14471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Чайковский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1843906" y="4805536"/>
            <a:ext cx="1495425" cy="288032"/>
          </a:xfrm>
          <a:prstGeom prst="borderCallout2">
            <a:avLst>
              <a:gd name="adj1" fmla="val 21051"/>
              <a:gd name="adj2" fmla="val 105097"/>
              <a:gd name="adj3" fmla="val 21051"/>
              <a:gd name="adj4" fmla="val 116454"/>
              <a:gd name="adj5" fmla="val 210500"/>
              <a:gd name="adj6" fmla="val 246263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Суксун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6" name="AutoShape 27"/>
          <p:cNvSpPr>
            <a:spLocks/>
          </p:cNvSpPr>
          <p:nvPr/>
        </p:nvSpPr>
        <p:spPr bwMode="auto">
          <a:xfrm>
            <a:off x="6191249" y="5371033"/>
            <a:ext cx="1487488" cy="290337"/>
          </a:xfrm>
          <a:prstGeom prst="borderCallout2">
            <a:avLst>
              <a:gd name="adj1" fmla="val 19046"/>
              <a:gd name="adj2" fmla="val -5037"/>
              <a:gd name="adj3" fmla="val 19046"/>
              <a:gd name="adj4" fmla="val -7134"/>
              <a:gd name="adj5" fmla="val -294152"/>
              <a:gd name="adj6" fmla="val -3029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Лысьва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7" name="AutoShape 29"/>
          <p:cNvSpPr>
            <a:spLocks/>
          </p:cNvSpPr>
          <p:nvPr/>
        </p:nvSpPr>
        <p:spPr bwMode="auto">
          <a:xfrm>
            <a:off x="6191249" y="2396183"/>
            <a:ext cx="1495425" cy="312737"/>
          </a:xfrm>
          <a:prstGeom prst="borderCallout2">
            <a:avLst>
              <a:gd name="adj1" fmla="val 25000"/>
              <a:gd name="adj2" fmla="val -5097"/>
              <a:gd name="adj3" fmla="val 25000"/>
              <a:gd name="adj4" fmla="val -7537"/>
              <a:gd name="adj5" fmla="val 326619"/>
              <a:gd name="adj6" fmla="val -37061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Александровск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81" y="1488009"/>
            <a:ext cx="571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0"/>
          <p:cNvSpPr>
            <a:spLocks/>
          </p:cNvSpPr>
          <p:nvPr/>
        </p:nvSpPr>
        <p:spPr bwMode="auto">
          <a:xfrm>
            <a:off x="1843906" y="3062646"/>
            <a:ext cx="1495425" cy="286519"/>
          </a:xfrm>
          <a:prstGeom prst="borderCallout2">
            <a:avLst>
              <a:gd name="adj1" fmla="val 18000"/>
              <a:gd name="adj2" fmla="val 105097"/>
              <a:gd name="adj3" fmla="val 18000"/>
              <a:gd name="adj4" fmla="val 111995"/>
              <a:gd name="adj5" fmla="val 371503"/>
              <a:gd name="adj6" fmla="val 217644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err="1" smtClean="0">
                <a:solidFill>
                  <a:srgbClr val="333399"/>
                </a:solidFill>
              </a:rPr>
              <a:t>Добрянский</a:t>
            </a:r>
            <a:r>
              <a:rPr lang="ru-RU" altLang="ru-RU" sz="800" b="1" dirty="0" smtClean="0">
                <a:solidFill>
                  <a:srgbClr val="333399"/>
                </a:solidFill>
              </a:rPr>
              <a:t> район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1843906" y="2529097"/>
            <a:ext cx="1495425" cy="286519"/>
          </a:xfrm>
          <a:prstGeom prst="borderCallout2">
            <a:avLst>
              <a:gd name="adj1" fmla="val 18000"/>
              <a:gd name="adj2" fmla="val 105097"/>
              <a:gd name="adj3" fmla="val 18000"/>
              <a:gd name="adj4" fmla="val 111995"/>
              <a:gd name="adj5" fmla="val 231777"/>
              <a:gd name="adj6" fmla="val 224268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Березники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917418"/>
          </a:xfrm>
        </p:spPr>
        <p:txBody>
          <a:bodyPr/>
          <a:lstStyle/>
          <a:p>
            <a:r>
              <a:rPr lang="ru-RU" dirty="0"/>
              <a:t>География работы</a:t>
            </a:r>
            <a:br>
              <a:rPr lang="ru-RU" dirty="0"/>
            </a:br>
            <a:r>
              <a:rPr lang="ru-RU" dirty="0"/>
              <a:t>группы компаний </a:t>
            </a:r>
            <a:r>
              <a:rPr lang="ru-RU" dirty="0" smtClean="0"/>
              <a:t>ОРЭС </a:t>
            </a:r>
            <a:r>
              <a:rPr lang="ru-RU" dirty="0"/>
              <a:t>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118972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873456"/>
          </a:xfrm>
        </p:spPr>
        <p:txBody>
          <a:bodyPr/>
          <a:lstStyle/>
          <a:p>
            <a:r>
              <a:rPr lang="ru-RU" dirty="0"/>
              <a:t>4. Чем занимается </a:t>
            </a:r>
            <a:r>
              <a:rPr lang="ru-RU" dirty="0" smtClean="0"/>
              <a:t>ООО «ОРЭС-Березники»?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виды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771899" y="1557296"/>
            <a:ext cx="5671759" cy="4403888"/>
          </a:xfrm>
        </p:spPr>
        <p:txBody>
          <a:bodyPr/>
          <a:lstStyle/>
          <a:p>
            <a:r>
              <a:rPr lang="ru-RU" sz="1800" dirty="0" smtClean="0"/>
              <a:t>1. </a:t>
            </a:r>
            <a:r>
              <a:rPr lang="ru-RU" sz="1800" dirty="0" smtClean="0">
                <a:solidFill>
                  <a:srgbClr val="0070C0"/>
                </a:solidFill>
              </a:rPr>
              <a:t>Передача </a:t>
            </a:r>
            <a:r>
              <a:rPr lang="ru-RU" sz="1800" dirty="0">
                <a:solidFill>
                  <a:srgbClr val="0070C0"/>
                </a:solidFill>
              </a:rPr>
              <a:t>электрической энергии</a:t>
            </a:r>
            <a:r>
              <a:rPr lang="ru-RU" sz="1800" dirty="0"/>
              <a:t> и проведение</a:t>
            </a:r>
            <a:br>
              <a:rPr lang="ru-RU" sz="1800" dirty="0"/>
            </a:br>
            <a:r>
              <a:rPr lang="ru-RU" sz="1800" dirty="0"/>
              <a:t>мероприятий по снижению потерь в электрических</a:t>
            </a:r>
            <a:br>
              <a:rPr lang="ru-RU" sz="1800" dirty="0"/>
            </a:br>
            <a:r>
              <a:rPr lang="ru-RU" sz="1800" dirty="0"/>
              <a:t>сетях, повышение </a:t>
            </a:r>
            <a:r>
              <a:rPr lang="ru-RU" sz="1800" dirty="0" err="1"/>
              <a:t>энергоэффективности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коммунального  электросетевого хозяйства. </a:t>
            </a:r>
          </a:p>
          <a:p>
            <a:r>
              <a:rPr lang="ru-RU" sz="1800" dirty="0" smtClean="0"/>
              <a:t>2. </a:t>
            </a:r>
            <a:r>
              <a:rPr lang="ru-RU" sz="1800" dirty="0" smtClean="0">
                <a:solidFill>
                  <a:srgbClr val="0070C0"/>
                </a:solidFill>
              </a:rPr>
              <a:t>Текущая </a:t>
            </a:r>
            <a:r>
              <a:rPr lang="ru-RU" sz="1800" dirty="0">
                <a:solidFill>
                  <a:srgbClr val="0070C0"/>
                </a:solidFill>
              </a:rPr>
              <a:t>эксплуатация и ремонт электрических сетей</a:t>
            </a:r>
            <a:r>
              <a:rPr lang="ru-RU" sz="1800" dirty="0"/>
              <a:t>, проведение мероприятий по снижению аварийности и повышению надежности электроснабжения потребителей.</a:t>
            </a:r>
          </a:p>
          <a:p>
            <a:r>
              <a:rPr lang="ru-RU" sz="1800" dirty="0" smtClean="0"/>
              <a:t>3. </a:t>
            </a:r>
            <a:r>
              <a:rPr lang="ru-RU" sz="1800" dirty="0" smtClean="0">
                <a:solidFill>
                  <a:srgbClr val="0070C0"/>
                </a:solidFill>
              </a:rPr>
              <a:t>Развитие </a:t>
            </a:r>
            <a:r>
              <a:rPr lang="ru-RU" sz="1800" dirty="0">
                <a:solidFill>
                  <a:srgbClr val="0070C0"/>
                </a:solidFill>
              </a:rPr>
              <a:t>коммунального электросетевого хозяйства</a:t>
            </a:r>
            <a:r>
              <a:rPr lang="ru-RU" sz="1800" dirty="0"/>
              <a:t> и создание  условий для социально-экономического развития территорий за счет выполнения инвестиционной программы.</a:t>
            </a:r>
          </a:p>
          <a:p>
            <a:r>
              <a:rPr lang="ru-RU" sz="1800" dirty="0" smtClean="0"/>
              <a:t>4. </a:t>
            </a:r>
            <a:r>
              <a:rPr lang="ru-RU" sz="1800" dirty="0" smtClean="0">
                <a:solidFill>
                  <a:srgbClr val="0070C0"/>
                </a:solidFill>
              </a:rPr>
              <a:t>Технологическое </a:t>
            </a:r>
            <a:r>
              <a:rPr lang="ru-RU" sz="1800" dirty="0">
                <a:solidFill>
                  <a:srgbClr val="0070C0"/>
                </a:solidFill>
              </a:rPr>
              <a:t>присоединение</a:t>
            </a:r>
            <a:r>
              <a:rPr lang="ru-RU" sz="1800" dirty="0"/>
              <a:t> юридических и физических лиц к электросетям, взаимодействие с муниципалитетами при строительстве и реконструкции объектов социальной инфраструктуры.</a:t>
            </a:r>
          </a:p>
          <a:p>
            <a:endParaRPr lang="ru-RU" sz="1800" dirty="0"/>
          </a:p>
        </p:txBody>
      </p:sp>
      <p:pic>
        <p:nvPicPr>
          <p:cNvPr id="7" name="Picture 7" descr="http://mail.chaspik.org/sites/default/files/field/image/0-01-090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" y="2356258"/>
            <a:ext cx="2877585" cy="240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37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лый фон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636</Words>
  <Application>Microsoft Office PowerPoint</Application>
  <PresentationFormat>Лист A4 (210x297 мм)</PresentationFormat>
  <Paragraphs>129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Tahoma</vt:lpstr>
      <vt:lpstr>Times New Roman</vt:lpstr>
      <vt:lpstr>Wingdings</vt:lpstr>
      <vt:lpstr>Белый фон</vt:lpstr>
      <vt:lpstr>Спец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Волобуев Игорь Андреевич</dc:creator>
  <cp:lastModifiedBy>Мальцева Ирина Николаевна</cp:lastModifiedBy>
  <cp:revision>105</cp:revision>
  <cp:lastPrinted>2018-10-31T04:36:13Z</cp:lastPrinted>
  <dcterms:modified xsi:type="dcterms:W3CDTF">2018-11-01T03:45:20Z</dcterms:modified>
</cp:coreProperties>
</file>